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0.svg" ContentType="image/svg+xml"/>
  <Override PartName="/ppt/media/image12.svg" ContentType="image/svg+xml"/>
  <Override PartName="/ppt/media/image18.svg" ContentType="image/svg+xml"/>
  <Override PartName="/ppt/media/image2.svg" ContentType="image/svg+xml"/>
  <Override PartName="/ppt/media/image21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65" r:id="rId13"/>
    <p:sldId id="266" r:id="rId14"/>
  </p:sldIdLst>
  <p:sldSz cx="18288000" cy="10287000"/>
  <p:notesSz cx="6858000" cy="9144000"/>
  <p:embeddedFontLst>
    <p:embeddedFont>
      <p:font typeface="Clear Sans Regular Bold" panose="020B0603030202020304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 showGuides="1">
      <p:cViewPr varScale="1">
        <p:scale>
          <a:sx n="57" d="100"/>
          <a:sy n="57" d="100"/>
        </p:scale>
        <p:origin x="624" y="192"/>
      </p:cViewPr>
      <p:guideLst>
        <p:guide orient="horz" pos="2160"/>
        <p:guide pos="28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LENOVO\Desktop\Accenture%20task2022\Accenture%20dataset%20-%20Copy\Accenture%20Task_Ravina%20with%20diagram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LENOVO\Desktop\Accenture%20task2022\Accenture%20dataset%20-%20Copy\Accenture%20Task_Ravina%20with%20diagram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[Accenture Task_Ravina with diagram.xlsx]Sheet1!PivotTable1</c:name>
    <c:fmtId val="-1"/>
  </c:pivotSource>
  <c:chart>
    <c:autoTitleDeleted val="1"/>
    <c:plotArea>
      <c:layout>
        <c:manualLayout>
          <c:layoutTarget val="inner"/>
          <c:xMode val="edge"/>
          <c:yMode val="edge"/>
          <c:x val="0.0765536966522511"/>
          <c:y val="0.0355932781129632"/>
          <c:w val="0.899376281465911"/>
          <c:h val="0.8138771137406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7030A0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3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Sheet1!$A$4:$A$9</c:f>
              <c:strCache>
                <c:ptCount val="5"/>
                <c:pt idx="0">
                  <c:v>Technology</c:v>
                </c:pt>
                <c:pt idx="1">
                  <c:v>Science</c:v>
                </c:pt>
                <c:pt idx="2">
                  <c:v>Food</c:v>
                </c:pt>
                <c:pt idx="3">
                  <c:v>Animals</c:v>
                </c:pt>
                <c:pt idx="4">
                  <c:v>Healthy Eating</c:v>
                </c:pt>
              </c:strCache>
            </c:strRef>
          </c:cat>
          <c:val>
            <c:numRef>
              <c:f>Sheet1!$B$4:$B$9</c:f>
              <c:numCache>
                <c:formatCode>General</c:formatCode>
                <c:ptCount val="5"/>
                <c:pt idx="0">
                  <c:v>1353</c:v>
                </c:pt>
                <c:pt idx="1">
                  <c:v>1134</c:v>
                </c:pt>
                <c:pt idx="2">
                  <c:v>1091</c:v>
                </c:pt>
                <c:pt idx="3">
                  <c:v>971</c:v>
                </c:pt>
                <c:pt idx="4">
                  <c:v>898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04520704"/>
        <c:axId val="108643456"/>
      </c:barChart>
      <c:catAx>
        <c:axId val="104520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28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800">
                    <a:solidFill>
                      <a:srgbClr val="002060"/>
                    </a:solidFill>
                  </a:rPr>
                  <a:t>Aggregate "Popularity" score</a:t>
                </a:r>
                <a:endParaRPr lang="en-IN" sz="2800">
                  <a:solidFill>
                    <a:srgbClr val="002060"/>
                  </a:solidFill>
                </a:endParaRPr>
              </a:p>
            </c:rich>
          </c:tx>
          <c:layout>
            <c:manualLayout>
              <c:xMode val="edge"/>
              <c:yMode val="edge"/>
              <c:x val="0.374690811350988"/>
              <c:y val="0.9243256188689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20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8643456"/>
        <c:crosses val="autoZero"/>
        <c:auto val="1"/>
        <c:lblAlgn val="ctr"/>
        <c:lblOffset val="100"/>
        <c:noMultiLvlLbl val="0"/>
      </c:catAx>
      <c:valAx>
        <c:axId val="10864345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32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3200" b="1">
                    <a:solidFill>
                      <a:srgbClr val="002060"/>
                    </a:solidFill>
                  </a:rPr>
                  <a:t>Categories</a:t>
                </a:r>
                <a:endParaRPr lang="en-IN" sz="3200" b="1">
                  <a:solidFill>
                    <a:srgbClr val="002060"/>
                  </a:solidFill>
                </a:endParaRPr>
              </a:p>
            </c:rich>
          </c:tx>
          <c:layout>
            <c:manualLayout>
              <c:xMode val="edge"/>
              <c:yMode val="edge"/>
              <c:x val="0.032593083960785"/>
              <c:y val="0.36104739971408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4520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[Accenture Task_Ravina with diagram.xlsx]Sheet2!PivotTable3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32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3200"/>
              <a:t>POPULARITY PERCENTAGE SHARE FROM TOP 5 CATEGORIES</a:t>
            </a:r>
            <a:endParaRPr lang="en-US" sz="3200"/>
          </a:p>
        </c:rich>
      </c:tx>
      <c:layout>
        <c:manualLayout>
          <c:xMode val="edge"/>
          <c:yMode val="edge"/>
          <c:x val="0.185743000874891"/>
          <c:y val="0.091571886847477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89294122582919"/>
          <c:y val="0.23253651642657"/>
          <c:w val="0.364876614620315"/>
          <c:h val="0.709957809335247"/>
        </c:manualLayout>
      </c:layout>
      <c:pieChart>
        <c:varyColors val="1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3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Sheet2!$A$4:$A$9</c:f>
              <c:strCache>
                <c:ptCount val="5"/>
                <c:pt idx="0">
                  <c:v>Technology</c:v>
                </c:pt>
                <c:pt idx="1">
                  <c:v>Science</c:v>
                </c:pt>
                <c:pt idx="2">
                  <c:v>Food</c:v>
                </c:pt>
                <c:pt idx="3">
                  <c:v>Animals</c:v>
                </c:pt>
                <c:pt idx="4">
                  <c:v>Healthy Eating</c:v>
                </c:pt>
              </c:strCache>
            </c:strRef>
          </c:cat>
          <c:val>
            <c:numRef>
              <c:f>Sheet2!$B$4:$B$9</c:f>
              <c:numCache>
                <c:formatCode>General</c:formatCode>
                <c:ptCount val="5"/>
                <c:pt idx="0">
                  <c:v>1353</c:v>
                </c:pt>
                <c:pt idx="1">
                  <c:v>1134</c:v>
                </c:pt>
                <c:pt idx="2">
                  <c:v>1091</c:v>
                </c:pt>
                <c:pt idx="3">
                  <c:v>971</c:v>
                </c:pt>
                <c:pt idx="4">
                  <c:v>898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6935468245958"/>
          <c:y val="0.31572672165132"/>
          <c:w val="0.151109731382153"/>
          <c:h val="0.4705206120000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4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solidFill>
      <a:schemeClr val="accent4">
        <a:alpha val="85000"/>
      </a:schemeClr>
    </a:solidFill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19.jpe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jpe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981200" y="3009900"/>
            <a:ext cx="6073775" cy="377888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11060"/>
              </a:lnSpc>
            </a:pPr>
            <a:r>
              <a:rPr lang="en-US" sz="10000" spc="-105" dirty="0">
                <a:solidFill>
                  <a:srgbClr val="FFFFFF"/>
                </a:solidFill>
                <a:latin typeface="Graphik Regular" panose="020B0503030202060203" pitchFamily="34" charset="0"/>
                <a:sym typeface="+mn-ea"/>
              </a:rPr>
              <a:t>Data Analy</a:t>
            </a:r>
            <a:r>
              <a:rPr lang="en-IN" altLang="en-US" sz="10000" spc="-105" dirty="0">
                <a:solidFill>
                  <a:srgbClr val="FFFFFF"/>
                </a:solidFill>
                <a:latin typeface="Graphik Regular" panose="020B0503030202060203" pitchFamily="34" charset="0"/>
                <a:sym typeface="+mn-ea"/>
              </a:rPr>
              <a:t>tics</a:t>
            </a:r>
            <a:endParaRPr lang="en-IN" altLang="en-US" sz="10000" spc="-105" dirty="0">
              <a:solidFill>
                <a:srgbClr val="FFFFFF"/>
              </a:solidFill>
              <a:latin typeface="Graphik Regular" panose="020B0503030202060203" pitchFamily="34" charset="0"/>
              <a:sym typeface="+mn-ea"/>
            </a:endParaRPr>
          </a:p>
          <a:p>
            <a:pPr algn="ctr">
              <a:lnSpc>
                <a:spcPts val="11060"/>
              </a:lnSpc>
            </a:pPr>
            <a:endParaRPr lang="en-IN" altLang="en-US" sz="10000" spc="-105" dirty="0">
              <a:solidFill>
                <a:srgbClr val="FFFFFF"/>
              </a:solidFill>
              <a:latin typeface="Graphik Regular" panose="020B0503030202060203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TextBox 13"/>
          <p:cNvSpPr txBox="1"/>
          <p:nvPr/>
        </p:nvSpPr>
        <p:spPr>
          <a:xfrm>
            <a:off x="11506200" y="1333500"/>
            <a:ext cx="5677535" cy="223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400" b="1" dirty="0">
                <a:sym typeface="+mn-ea"/>
              </a:rPr>
              <a:t>ANALYSIS</a:t>
            </a:r>
            <a:endParaRPr lang="en-US" sz="2400" b="1" dirty="0"/>
          </a:p>
          <a:p>
            <a:pPr>
              <a:lnSpc>
                <a:spcPts val="2940"/>
              </a:lnSpc>
            </a:pPr>
            <a:endParaRPr lang="en-US" sz="2400" dirty="0"/>
          </a:p>
          <a:p>
            <a:pPr algn="just"/>
            <a:r>
              <a:rPr lang="en-US" sz="2400" dirty="0">
                <a:sym typeface="+mn-ea"/>
              </a:rPr>
              <a:t>Science and Technology  are the most popular categories of content showing that people enjoy “real-life” and “factual” content the most.</a:t>
            </a:r>
            <a:endParaRPr lang="en-US" sz="2400" spc="-21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25" name="TextBox 16"/>
          <p:cNvSpPr txBox="1"/>
          <p:nvPr/>
        </p:nvSpPr>
        <p:spPr>
          <a:xfrm>
            <a:off x="11581765" y="6964680"/>
            <a:ext cx="5677535" cy="33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endParaRPr lang="en-US" sz="2100" spc="-21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1201400" y="4152900"/>
            <a:ext cx="6096000" cy="2861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200" b="1" dirty="0">
                <a:sym typeface="+mn-ea"/>
              </a:rPr>
              <a:t>INSIGHT</a:t>
            </a:r>
            <a:endParaRPr lang="en-US" sz="2200" b="1" dirty="0"/>
          </a:p>
          <a:p>
            <a:endParaRPr lang="en-US" sz="2200" dirty="0"/>
          </a:p>
          <a:p>
            <a:pPr algn="just"/>
            <a:r>
              <a:rPr lang="en-US" sz="2200" dirty="0">
                <a:sym typeface="+mn-ea"/>
              </a:rPr>
              <a:t>Food is a common theme with the top 5 Categories with “Science” ranking the highest. This may give an indication to the audience within your user base. You could use the insight to create a campaign and work with healthy eating brands to boots user engagement.</a:t>
            </a:r>
            <a:endParaRPr lang="en-US" sz="2200"/>
          </a:p>
        </p:txBody>
      </p:sp>
      <p:sp>
        <p:nvSpPr>
          <p:cNvPr id="18" name="Text Box 17"/>
          <p:cNvSpPr txBox="1"/>
          <p:nvPr/>
        </p:nvSpPr>
        <p:spPr>
          <a:xfrm>
            <a:off x="11353800" y="7277100"/>
            <a:ext cx="609600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200" b="1" dirty="0">
                <a:sym typeface="+mn-ea"/>
              </a:rPr>
              <a:t>NEXT STEPS</a:t>
            </a:r>
            <a:endParaRPr lang="en-US" sz="2200" b="1" dirty="0"/>
          </a:p>
          <a:p>
            <a:endParaRPr lang="en-US" sz="2200" dirty="0"/>
          </a:p>
          <a:p>
            <a:pPr algn="just"/>
            <a:r>
              <a:rPr lang="en-US" sz="2200" dirty="0">
                <a:sym typeface="+mn-ea"/>
              </a:rPr>
              <a:t>This  ad-hoc analysis is insightful, but it’s time to take this analysis into large scale production for real-time understanding of your business. We can show you how to do this.</a:t>
            </a:r>
            <a:endParaRPr lang="en-US"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  <a:endParaRPr lang="en-US" sz="2600" spc="-26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  <a:endPara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1955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9103360" y="2929255"/>
            <a:ext cx="6096000" cy="2213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Social Buzz, a rapidly expanding technology unicorn, must adapt swiftly to its global scale. Accenture has initiated a 3-month proof of concept (POC) focusing on the following tasks: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- Auditing Social Buzz’s big data practices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- Providing recommendations for a successful IPO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- Analyzing to identify Social Buzz’s top 5 most popular content categories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14249400" y="1596390"/>
            <a:ext cx="2739390" cy="1152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b="1" dirty="0">
                <a:sym typeface="+mn-ea"/>
              </a:rPr>
              <a:t>ANDREW FLEMING</a:t>
            </a:r>
            <a:endParaRPr lang="en-US" sz="2400" b="1" dirty="0"/>
          </a:p>
          <a:p>
            <a:r>
              <a:rPr lang="en-US" sz="2400" b="1" dirty="0">
                <a:sym typeface="+mn-ea"/>
              </a:rPr>
              <a:t>Chief Technology </a:t>
            </a:r>
            <a:endParaRPr lang="en-US" sz="2400" b="1" dirty="0">
              <a:sym typeface="+mn-ea"/>
            </a:endParaRPr>
          </a:p>
          <a:p>
            <a:r>
              <a:rPr lang="en-US" sz="2400" b="1" dirty="0">
                <a:sym typeface="+mn-ea"/>
              </a:rPr>
              <a:t>Architect</a:t>
            </a:r>
            <a:endParaRPr lang="en-IN" sz="2400" b="1" dirty="0"/>
          </a:p>
          <a:p>
            <a:endParaRPr lang="en-US" sz="2400"/>
          </a:p>
        </p:txBody>
      </p:sp>
      <p:sp>
        <p:nvSpPr>
          <p:cNvPr id="33" name="Text Box 32"/>
          <p:cNvSpPr txBox="1"/>
          <p:nvPr/>
        </p:nvSpPr>
        <p:spPr>
          <a:xfrm>
            <a:off x="14173200" y="4457700"/>
            <a:ext cx="3137535" cy="1104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 b="1" dirty="0">
                <a:sym typeface="+mn-ea"/>
              </a:rPr>
              <a:t>MARCUS ROMPTON</a:t>
            </a:r>
            <a:endParaRPr lang="en-US" sz="2400" b="1" dirty="0"/>
          </a:p>
          <a:p>
            <a:r>
              <a:rPr lang="en-US" sz="2400" b="1" dirty="0">
                <a:sym typeface="+mn-ea"/>
              </a:rPr>
              <a:t>Senior Principal</a:t>
            </a:r>
            <a:endParaRPr lang="en-IN" sz="2400" b="1" dirty="0"/>
          </a:p>
          <a:p>
            <a:endParaRPr lang="en-IN" altLang="en-US" sz="2400"/>
          </a:p>
        </p:txBody>
      </p:sp>
      <p:sp>
        <p:nvSpPr>
          <p:cNvPr id="34" name="Text Box 33"/>
          <p:cNvSpPr txBox="1"/>
          <p:nvPr/>
        </p:nvSpPr>
        <p:spPr>
          <a:xfrm>
            <a:off x="14401800" y="7810500"/>
            <a:ext cx="24403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 dirty="0" smtClean="0">
                <a:sym typeface="+mn-ea"/>
              </a:rPr>
              <a:t>GOURAV SINHA</a:t>
            </a:r>
            <a:endParaRPr lang="en-US" sz="2400" b="1" dirty="0"/>
          </a:p>
          <a:p>
            <a:r>
              <a:rPr lang="en-US" sz="2400" b="1" dirty="0">
                <a:sym typeface="+mn-ea"/>
              </a:rPr>
              <a:t>Data Analyst</a:t>
            </a:r>
            <a:endParaRPr 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1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2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>
                <a:solidFill>
                  <a:srgbClr val="FFFFFF"/>
                </a:solidFill>
                <a:latin typeface="Clear Sans Regular Bold" panose="020B0603030202020304"/>
              </a:rPr>
              <a:t>5</a:t>
            </a:r>
            <a:endParaRPr lang="en-US" sz="7190" spc="-64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4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3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4267200" y="1256665"/>
            <a:ext cx="6096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dirty="0">
                <a:solidFill>
                  <a:schemeClr val="bg1"/>
                </a:solidFill>
                <a:sym typeface="+mn-ea"/>
              </a:rPr>
              <a:t>Data Understanding</a:t>
            </a:r>
            <a:endParaRPr lang="en-IN" sz="3200" dirty="0">
              <a:solidFill>
                <a:schemeClr val="bg1"/>
              </a:solidFill>
            </a:endParaRPr>
          </a:p>
          <a:p>
            <a:endParaRPr lang="en-US" sz="3200"/>
          </a:p>
        </p:txBody>
      </p:sp>
      <p:sp>
        <p:nvSpPr>
          <p:cNvPr id="40" name="Text Box 39"/>
          <p:cNvSpPr txBox="1"/>
          <p:nvPr/>
        </p:nvSpPr>
        <p:spPr>
          <a:xfrm>
            <a:off x="6096000" y="3043555"/>
            <a:ext cx="6096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dirty="0">
                <a:solidFill>
                  <a:schemeClr val="bg1"/>
                </a:solidFill>
                <a:sym typeface="+mn-ea"/>
              </a:rPr>
              <a:t>Data Cleaning</a:t>
            </a:r>
            <a:endParaRPr lang="en-US" sz="3200"/>
          </a:p>
        </p:txBody>
      </p:sp>
      <p:sp>
        <p:nvSpPr>
          <p:cNvPr id="41" name="Text Box 40"/>
          <p:cNvSpPr txBox="1"/>
          <p:nvPr/>
        </p:nvSpPr>
        <p:spPr>
          <a:xfrm>
            <a:off x="8077200" y="4624070"/>
            <a:ext cx="6096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dirty="0">
                <a:solidFill>
                  <a:schemeClr val="bg1"/>
                </a:solidFill>
                <a:sym typeface="+mn-ea"/>
              </a:rPr>
              <a:t>Data Modelling</a:t>
            </a:r>
            <a:endParaRPr lang="en-US" sz="3200"/>
          </a:p>
        </p:txBody>
      </p:sp>
      <p:sp>
        <p:nvSpPr>
          <p:cNvPr id="42" name="Text Box 41"/>
          <p:cNvSpPr txBox="1"/>
          <p:nvPr/>
        </p:nvSpPr>
        <p:spPr>
          <a:xfrm>
            <a:off x="9906000" y="6134100"/>
            <a:ext cx="6096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dirty="0">
                <a:solidFill>
                  <a:schemeClr val="bg1"/>
                </a:solidFill>
                <a:sym typeface="+mn-ea"/>
              </a:rPr>
              <a:t>Data Analysis</a:t>
            </a:r>
            <a:endParaRPr lang="en-IN" sz="3200" dirty="0">
              <a:solidFill>
                <a:schemeClr val="bg1"/>
              </a:solidFill>
            </a:endParaRPr>
          </a:p>
          <a:p>
            <a:endParaRPr lang="en-US" sz="3200"/>
          </a:p>
        </p:txBody>
      </p:sp>
      <p:sp>
        <p:nvSpPr>
          <p:cNvPr id="43" name="Text Box 42"/>
          <p:cNvSpPr txBox="1"/>
          <p:nvPr/>
        </p:nvSpPr>
        <p:spPr>
          <a:xfrm>
            <a:off x="11734800" y="7810500"/>
            <a:ext cx="344487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dirty="0">
                <a:solidFill>
                  <a:schemeClr val="bg1"/>
                </a:solidFill>
                <a:sym typeface="+mn-ea"/>
              </a:rPr>
              <a:t>Uncover Insights</a:t>
            </a:r>
            <a:endParaRPr lang="en-IN" sz="3200" dirty="0">
              <a:solidFill>
                <a:schemeClr val="bg1"/>
              </a:solidFill>
            </a:endParaRPr>
          </a:p>
          <a:p>
            <a:endParaRPr lang="en-US"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2209800" y="4372610"/>
            <a:ext cx="2867660" cy="1660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5400" dirty="0">
                <a:solidFill>
                  <a:srgbClr val="A100FF"/>
                </a:solidFill>
                <a:sym typeface="+mn-ea"/>
              </a:rPr>
              <a:t>16</a:t>
            </a:r>
            <a:endParaRPr lang="en-US" sz="5400" dirty="0">
              <a:solidFill>
                <a:srgbClr val="A100FF"/>
              </a:solidFill>
            </a:endParaRP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ym typeface="+mn-ea"/>
              </a:rPr>
              <a:t>Unique Categories</a:t>
            </a:r>
            <a:endParaRPr lang="en-US" sz="2400" dirty="0"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7162800" y="4152900"/>
            <a:ext cx="335597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5400" dirty="0">
                <a:solidFill>
                  <a:srgbClr val="A100FF"/>
                </a:solidFill>
                <a:sym typeface="+mn-ea"/>
              </a:rPr>
              <a:t>1091</a:t>
            </a:r>
            <a:endParaRPr lang="en-US" sz="5400" dirty="0">
              <a:solidFill>
                <a:srgbClr val="A100FF"/>
              </a:solidFill>
            </a:endParaRP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ym typeface="+mn-ea"/>
              </a:rPr>
              <a:t>Reactions to  “Food” posts</a:t>
            </a:r>
            <a:endParaRPr lang="en-US" sz="2400" dirty="0">
              <a:sym typeface="+mn-ea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9599930" y="4305300"/>
            <a:ext cx="91440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5400" dirty="0">
                <a:solidFill>
                  <a:srgbClr val="A100FF"/>
                </a:solidFill>
                <a:sym typeface="+mn-ea"/>
              </a:rPr>
              <a:t>February</a:t>
            </a:r>
            <a:endParaRPr lang="en-US" sz="5400" dirty="0">
              <a:solidFill>
                <a:srgbClr val="A100FF"/>
              </a:solidFill>
            </a:endParaRP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ym typeface="+mn-ea"/>
              </a:rPr>
              <a:t>Month with</a:t>
            </a:r>
            <a:endParaRPr lang="en-US" sz="2400" dirty="0"/>
          </a:p>
          <a:p>
            <a:pPr algn="ctr"/>
            <a:r>
              <a:rPr lang="en-US" sz="2400" dirty="0">
                <a:sym typeface="+mn-ea"/>
              </a:rPr>
              <a:t> most posts</a:t>
            </a:r>
            <a:endParaRPr lang="en-US" sz="2400" dirty="0"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 Box 26"/>
          <p:cNvSpPr txBox="1"/>
          <p:nvPr/>
        </p:nvSpPr>
        <p:spPr>
          <a:xfrm>
            <a:off x="4419600" y="1685290"/>
            <a:ext cx="9144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>
                <a:solidFill>
                  <a:srgbClr val="A100FF"/>
                </a:solidFill>
              </a:rPr>
              <a:t>Top 5 Categories by aggregate "Popularity" score</a:t>
            </a:r>
            <a:endParaRPr lang="en-US" sz="3200">
              <a:solidFill>
                <a:srgbClr val="A100FF"/>
              </a:solidFill>
            </a:endParaRPr>
          </a:p>
        </p:txBody>
      </p:sp>
      <p:graphicFrame>
        <p:nvGraphicFramePr>
          <p:cNvPr id="28" name="Chart 27"/>
          <p:cNvGraphicFramePr/>
          <p:nvPr/>
        </p:nvGraphicFramePr>
        <p:xfrm>
          <a:off x="3827780" y="2752090"/>
          <a:ext cx="13698220" cy="6400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/>
          <p:cNvGraphicFramePr/>
          <p:nvPr/>
        </p:nvGraphicFramePr>
        <p:xfrm>
          <a:off x="3429000" y="1562100"/>
          <a:ext cx="13525500" cy="7243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1418</Words>
  <Application>WPS Presentation</Application>
  <PresentationFormat>Custom</PresentationFormat>
  <Paragraphs>96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SimSun</vt:lpstr>
      <vt:lpstr>Wingdings</vt:lpstr>
      <vt:lpstr>Graphik Regular</vt:lpstr>
      <vt:lpstr>Yu Gothic UI</vt:lpstr>
      <vt:lpstr>Clear Sans Regular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sreey</cp:lastModifiedBy>
  <cp:revision>11</cp:revision>
  <dcterms:created xsi:type="dcterms:W3CDTF">2006-08-16T00:00:00Z</dcterms:created>
  <dcterms:modified xsi:type="dcterms:W3CDTF">2024-05-20T10:14:18Z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EA58031794FE439C8812A60968D55961_13</vt:lpwstr>
  </property>
  <property fmtid="{D5CDD505-2E9C-101B-9397-08002B2CF9AE}" pid="3" name="KSOProductBuildVer">
    <vt:lpwstr>1033-12.2.0.13472</vt:lpwstr>
  </property>
</Properties>
</file>